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Black"/>
      <p:regular r:id="rId17"/>
    </p:embeddedFont>
    <p:embeddedFont>
      <p:font typeface="Montserrat Black"/>
      <p:regular r:id="rId18"/>
    </p:embeddedFont>
    <p:embeddedFont>
      <p:font typeface="Inconsolata"/>
      <p:regular r:id="rId19"/>
    </p:embeddedFont>
    <p:embeddedFont>
      <p:font typeface="Inconsolata"/>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227427"/>
            <a:ext cx="6984087"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Fitbit Data Exploration</a:t>
            </a:r>
            <a:endParaRPr lang="en-US" sz="4450" dirty="0"/>
          </a:p>
        </p:txBody>
      </p:sp>
      <p:sp>
        <p:nvSpPr>
          <p:cNvPr id="4" name="Text 1"/>
          <p:cNvSpPr/>
          <p:nvPr/>
        </p:nvSpPr>
        <p:spPr>
          <a:xfrm>
            <a:off x="6280190" y="42763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Uncovering patterns in user activity, engagement, and fitness behavior through comprehensive analysis of wearable tracker data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91602"/>
            <a:ext cx="8746808"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Project Impact &amp; Takeaways</a:t>
            </a:r>
            <a:endParaRPr lang="en-US" sz="4450" dirty="0"/>
          </a:p>
        </p:txBody>
      </p:sp>
      <p:pic>
        <p:nvPicPr>
          <p:cNvPr id="3" name="Image 0" descr="preencoded.png">    </p:cNvPr>
          <p:cNvPicPr>
            <a:picLocks noChangeAspect="1"/>
          </p:cNvPicPr>
          <p:nvPr/>
        </p:nvPicPr>
        <p:blipFill>
          <a:blip r:embed="rId1"/>
          <a:stretch>
            <a:fillRect/>
          </a:stretch>
        </p:blipFill>
        <p:spPr>
          <a:xfrm>
            <a:off x="793790" y="2554010"/>
            <a:ext cx="4347567" cy="907256"/>
          </a:xfrm>
          <a:prstGeom prst="rect">
            <a:avLst/>
          </a:prstGeom>
        </p:spPr>
      </p:pic>
      <p:sp>
        <p:nvSpPr>
          <p:cNvPr id="4" name="Text 1"/>
          <p:cNvSpPr/>
          <p:nvPr/>
        </p:nvSpPr>
        <p:spPr>
          <a:xfrm>
            <a:off x="1020604" y="3688080"/>
            <a:ext cx="3001208"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Actionable Insights</a:t>
            </a:r>
            <a:endParaRPr lang="en-US" sz="2200" dirty="0"/>
          </a:p>
        </p:txBody>
      </p:sp>
      <p:sp>
        <p:nvSpPr>
          <p:cNvPr id="5" name="Text 2"/>
          <p:cNvSpPr/>
          <p:nvPr/>
        </p:nvSpPr>
        <p:spPr>
          <a:xfrm>
            <a:off x="1020604" y="4178498"/>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Identified specific user segments requiring tailored engagement strategies to improve retention</a:t>
            </a:r>
            <a:endParaRPr lang="en-US" sz="1750" dirty="0"/>
          </a:p>
        </p:txBody>
      </p:sp>
      <p:pic>
        <p:nvPicPr>
          <p:cNvPr id="6" name="Image 1" descr="preencoded.png">    </p:cNvPr>
          <p:cNvPicPr>
            <a:picLocks noChangeAspect="1"/>
          </p:cNvPicPr>
          <p:nvPr/>
        </p:nvPicPr>
        <p:blipFill>
          <a:blip r:embed="rId2"/>
          <a:stretch>
            <a:fillRect/>
          </a:stretch>
        </p:blipFill>
        <p:spPr>
          <a:xfrm>
            <a:off x="5141357" y="2554010"/>
            <a:ext cx="4347567" cy="907256"/>
          </a:xfrm>
          <a:prstGeom prst="rect">
            <a:avLst/>
          </a:prstGeom>
        </p:spPr>
      </p:pic>
      <p:sp>
        <p:nvSpPr>
          <p:cNvPr id="7" name="Text 3"/>
          <p:cNvSpPr/>
          <p:nvPr/>
        </p:nvSpPr>
        <p:spPr>
          <a:xfrm>
            <a:off x="5368171" y="3688080"/>
            <a:ext cx="3106936"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Pattern Recognition</a:t>
            </a:r>
            <a:endParaRPr lang="en-US" sz="2200" dirty="0"/>
          </a:p>
        </p:txBody>
      </p:sp>
      <p:sp>
        <p:nvSpPr>
          <p:cNvPr id="8" name="Text 4"/>
          <p:cNvSpPr/>
          <p:nvPr/>
        </p:nvSpPr>
        <p:spPr>
          <a:xfrm>
            <a:off x="5368171" y="4178498"/>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Revealed daily and weekly fluctuations that inform optimal timing for user notifications</a:t>
            </a:r>
            <a:endParaRPr lang="en-US" sz="1750" dirty="0"/>
          </a:p>
        </p:txBody>
      </p:sp>
      <p:pic>
        <p:nvPicPr>
          <p:cNvPr id="9" name="Image 2" descr="preencoded.png">    </p:cNvPr>
          <p:cNvPicPr>
            <a:picLocks noChangeAspect="1"/>
          </p:cNvPicPr>
          <p:nvPr/>
        </p:nvPicPr>
        <p:blipFill>
          <a:blip r:embed="rId3"/>
          <a:stretch>
            <a:fillRect/>
          </a:stretch>
        </p:blipFill>
        <p:spPr>
          <a:xfrm>
            <a:off x="9488924" y="2554010"/>
            <a:ext cx="4347567" cy="907256"/>
          </a:xfrm>
          <a:prstGeom prst="rect">
            <a:avLst/>
          </a:prstGeom>
        </p:spPr>
      </p:pic>
      <p:sp>
        <p:nvSpPr>
          <p:cNvPr id="10" name="Text 5"/>
          <p:cNvSpPr/>
          <p:nvPr/>
        </p:nvSpPr>
        <p:spPr>
          <a:xfrm>
            <a:off x="9715738" y="3688080"/>
            <a:ext cx="3701653"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Data-Driven Foundation</a:t>
            </a:r>
            <a:endParaRPr lang="en-US" sz="2200" dirty="0"/>
          </a:p>
        </p:txBody>
      </p:sp>
      <p:sp>
        <p:nvSpPr>
          <p:cNvPr id="11" name="Text 6"/>
          <p:cNvSpPr/>
          <p:nvPr/>
        </p:nvSpPr>
        <p:spPr>
          <a:xfrm>
            <a:off x="9715738" y="4178498"/>
            <a:ext cx="3893939"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Established analytical framework for ongoing fitness tracker data exploration and product optimization</a:t>
            </a:r>
            <a:endParaRPr lang="en-US" sz="1750" dirty="0"/>
          </a:p>
        </p:txBody>
      </p:sp>
      <p:sp>
        <p:nvSpPr>
          <p:cNvPr id="12" name="Text 7"/>
          <p:cNvSpPr/>
          <p:nvPr/>
        </p:nvSpPr>
        <p:spPr>
          <a:xfrm>
            <a:off x="793790" y="611207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This EDA demonstrates proficiency in transforming raw wearable data into meaningful insights that drive product strategy and user experience improvements in the health technology space.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36521" y="815697"/>
            <a:ext cx="1598295" cy="385763"/>
          </a:xfrm>
          <a:prstGeom prst="roundRect">
            <a:avLst>
              <a:gd name="adj" fmla="val 2370"/>
            </a:avLst>
          </a:prstGeom>
          <a:solidFill>
            <a:srgbClr val="E4E6E7"/>
          </a:solidFill>
          <a:ln/>
        </p:spPr>
      </p:sp>
      <p:sp>
        <p:nvSpPr>
          <p:cNvPr id="3" name="Text 1"/>
          <p:cNvSpPr/>
          <p:nvPr/>
        </p:nvSpPr>
        <p:spPr>
          <a:xfrm>
            <a:off x="862727" y="878800"/>
            <a:ext cx="1345883" cy="259556"/>
          </a:xfrm>
          <a:prstGeom prst="rect">
            <a:avLst/>
          </a:prstGeom>
          <a:noFill/>
          <a:ln/>
        </p:spPr>
        <p:txBody>
          <a:bodyPr wrap="none" lIns="0" tIns="0" rIns="0" bIns="0" rtlCol="0" anchor="t"/>
          <a:lstStyle/>
          <a:p>
            <a:pPr algn="l" indent="0" marL="0">
              <a:lnSpc>
                <a:spcPts val="2000"/>
              </a:lnSpc>
              <a:buNone/>
            </a:pPr>
            <a:r>
              <a:rPr lang="en-US" sz="1300" dirty="0">
                <a:solidFill>
                  <a:srgbClr val="151617"/>
                </a:solidFill>
                <a:latin typeface="Inconsolata" pitchFamily="34" charset="0"/>
                <a:ea typeface="Inconsolata" pitchFamily="34" charset="-122"/>
                <a:cs typeface="Inconsolata" pitchFamily="34" charset="-120"/>
              </a:rPr>
              <a:t>PROJECT OVERVIEW</a:t>
            </a:r>
            <a:endParaRPr lang="en-US" sz="1300" dirty="0"/>
          </a:p>
        </p:txBody>
      </p:sp>
      <p:sp>
        <p:nvSpPr>
          <p:cNvPr id="4" name="Text 2"/>
          <p:cNvSpPr/>
          <p:nvPr/>
        </p:nvSpPr>
        <p:spPr>
          <a:xfrm>
            <a:off x="736521" y="1279565"/>
            <a:ext cx="10570369" cy="657582"/>
          </a:xfrm>
          <a:prstGeom prst="rect">
            <a:avLst/>
          </a:prstGeom>
          <a:noFill/>
          <a:ln/>
        </p:spPr>
        <p:txBody>
          <a:bodyPr wrap="none" lIns="0" tIns="0" rIns="0" bIns="0" rtlCol="0" anchor="t"/>
          <a:lstStyle/>
          <a:p>
            <a:pPr algn="l" indent="0" marL="0">
              <a:lnSpc>
                <a:spcPts val="5150"/>
              </a:lnSpc>
              <a:buNone/>
            </a:pPr>
            <a:r>
              <a:rPr lang="en-US" sz="4100" b="1" dirty="0">
                <a:solidFill>
                  <a:srgbClr val="151617"/>
                </a:solidFill>
                <a:latin typeface="Montserrat Black" pitchFamily="34" charset="0"/>
                <a:ea typeface="Montserrat Black" pitchFamily="34" charset="-122"/>
                <a:cs typeface="Montserrat Black" pitchFamily="34" charset="-120"/>
              </a:rPr>
              <a:t>Understanding Fitness Through Data</a:t>
            </a:r>
            <a:endParaRPr lang="en-US" sz="4100" dirty="0"/>
          </a:p>
        </p:txBody>
      </p:sp>
      <p:pic>
        <p:nvPicPr>
          <p:cNvPr id="5" name="Image 0" descr="preencoded.png">    </p:cNvPr>
          <p:cNvPicPr>
            <a:picLocks noChangeAspect="1"/>
          </p:cNvPicPr>
          <p:nvPr/>
        </p:nvPicPr>
        <p:blipFill>
          <a:blip r:embed="rId1"/>
          <a:stretch>
            <a:fillRect/>
          </a:stretch>
        </p:blipFill>
        <p:spPr>
          <a:xfrm>
            <a:off x="736521" y="2449711"/>
            <a:ext cx="8372594" cy="4744403"/>
          </a:xfrm>
          <a:prstGeom prst="rect">
            <a:avLst/>
          </a:prstGeom>
        </p:spPr>
      </p:pic>
      <p:sp>
        <p:nvSpPr>
          <p:cNvPr id="6" name="Text 3"/>
          <p:cNvSpPr/>
          <p:nvPr/>
        </p:nvSpPr>
        <p:spPr>
          <a:xfrm>
            <a:off x="9630132" y="2624376"/>
            <a:ext cx="4271367" cy="2921079"/>
          </a:xfrm>
          <a:prstGeom prst="rect">
            <a:avLst/>
          </a:prstGeom>
          <a:noFill/>
          <a:ln/>
        </p:spPr>
        <p:txBody>
          <a:bodyPr wrap="square" lIns="0" tIns="0" rIns="0" bIns="0" rtlCol="0" anchor="t"/>
          <a:lstStyle/>
          <a:p>
            <a:pPr algn="l" indent="0" marL="0">
              <a:lnSpc>
                <a:spcPts val="2550"/>
              </a:lnSpc>
              <a:buNone/>
            </a:pPr>
            <a:r>
              <a:rPr lang="en-US" sz="1650" dirty="0">
                <a:solidFill>
                  <a:srgbClr val="151617"/>
                </a:solidFill>
                <a:latin typeface="Inconsolata" pitchFamily="34" charset="0"/>
                <a:ea typeface="Inconsolata" pitchFamily="34" charset="-122"/>
                <a:cs typeface="Inconsolata" pitchFamily="34" charset="-120"/>
              </a:rPr>
              <a:t>This exploratory data analysis examines Fitbit fitness tracker data to reveal how users engage with their devices and maintain their fitness routines. By merging multiple datasets, we analyzed key metrics including steps, distance, calories burned, and activity intensity across both individual users and time periods.</a:t>
            </a:r>
            <a:endParaRPr lang="en-US" sz="1650" dirty="0"/>
          </a:p>
        </p:txBody>
      </p:sp>
      <p:sp>
        <p:nvSpPr>
          <p:cNvPr id="7" name="Text 4"/>
          <p:cNvSpPr/>
          <p:nvPr/>
        </p:nvSpPr>
        <p:spPr>
          <a:xfrm>
            <a:off x="9630132" y="5721191"/>
            <a:ext cx="4271367" cy="1298258"/>
          </a:xfrm>
          <a:prstGeom prst="rect">
            <a:avLst/>
          </a:prstGeom>
          <a:noFill/>
          <a:ln/>
        </p:spPr>
        <p:txBody>
          <a:bodyPr wrap="square" lIns="0" tIns="0" rIns="0" bIns="0" rtlCol="0" anchor="t"/>
          <a:lstStyle/>
          <a:p>
            <a:pPr algn="l" indent="0" marL="0">
              <a:lnSpc>
                <a:spcPts val="2550"/>
              </a:lnSpc>
              <a:buNone/>
            </a:pPr>
            <a:r>
              <a:rPr lang="en-US" sz="1650" dirty="0">
                <a:solidFill>
                  <a:srgbClr val="151617"/>
                </a:solidFill>
                <a:latin typeface="Inconsolata" pitchFamily="34" charset="0"/>
                <a:ea typeface="Inconsolata" pitchFamily="34" charset="-122"/>
                <a:cs typeface="Inconsolata" pitchFamily="34" charset="-120"/>
              </a:rPr>
              <a:t>The analysis combines quantitative metrics with user behavior patterns to paint a comprehensive picture of fitness tracker usage and effectiveness.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23142"/>
            <a:ext cx="9480471"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Data Integration &amp; Preparation</a:t>
            </a:r>
            <a:endParaRPr lang="en-US" sz="4450" dirty="0"/>
          </a:p>
        </p:txBody>
      </p:sp>
      <p:sp>
        <p:nvSpPr>
          <p:cNvPr id="3" name="Text 1"/>
          <p:cNvSpPr/>
          <p:nvPr/>
        </p:nvSpPr>
        <p:spPr>
          <a:xfrm>
            <a:off x="793790" y="24855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01</a:t>
            </a:r>
            <a:endParaRPr lang="en-US" sz="1750" dirty="0"/>
          </a:p>
        </p:txBody>
      </p:sp>
      <p:sp>
        <p:nvSpPr>
          <p:cNvPr id="4" name="Shape 2"/>
          <p:cNvSpPr/>
          <p:nvPr/>
        </p:nvSpPr>
        <p:spPr>
          <a:xfrm>
            <a:off x="793790" y="2840593"/>
            <a:ext cx="6407944" cy="30480"/>
          </a:xfrm>
          <a:prstGeom prst="rect">
            <a:avLst/>
          </a:prstGeom>
          <a:solidFill>
            <a:srgbClr val="151617"/>
          </a:solidFill>
          <a:ln/>
        </p:spPr>
      </p:sp>
      <p:sp>
        <p:nvSpPr>
          <p:cNvPr id="5" name="Text 3"/>
          <p:cNvSpPr/>
          <p:nvPr/>
        </p:nvSpPr>
        <p:spPr>
          <a:xfrm>
            <a:off x="793790" y="301490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Data Collection</a:t>
            </a:r>
            <a:endParaRPr lang="en-US" sz="2200" dirty="0"/>
          </a:p>
        </p:txBody>
      </p:sp>
      <p:sp>
        <p:nvSpPr>
          <p:cNvPr id="6" name="Text 4"/>
          <p:cNvSpPr/>
          <p:nvPr/>
        </p:nvSpPr>
        <p:spPr>
          <a:xfrm>
            <a:off x="793790" y="3505319"/>
            <a:ext cx="6407944"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Gathered multiple Fitbit datasets including activity logs, daily summaries, and intensity measurements from diverse user groups</a:t>
            </a:r>
            <a:endParaRPr lang="en-US" sz="1750" dirty="0"/>
          </a:p>
        </p:txBody>
      </p:sp>
      <p:sp>
        <p:nvSpPr>
          <p:cNvPr id="7" name="Text 5"/>
          <p:cNvSpPr/>
          <p:nvPr/>
        </p:nvSpPr>
        <p:spPr>
          <a:xfrm>
            <a:off x="7428548" y="24855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02</a:t>
            </a:r>
            <a:endParaRPr lang="en-US" sz="1750" dirty="0"/>
          </a:p>
        </p:txBody>
      </p:sp>
      <p:sp>
        <p:nvSpPr>
          <p:cNvPr id="8" name="Shape 6"/>
          <p:cNvSpPr/>
          <p:nvPr/>
        </p:nvSpPr>
        <p:spPr>
          <a:xfrm>
            <a:off x="7428548" y="2840593"/>
            <a:ext cx="6408063" cy="30480"/>
          </a:xfrm>
          <a:prstGeom prst="rect">
            <a:avLst/>
          </a:prstGeom>
          <a:solidFill>
            <a:srgbClr val="151617"/>
          </a:solidFill>
          <a:ln/>
        </p:spPr>
      </p:sp>
      <p:sp>
        <p:nvSpPr>
          <p:cNvPr id="9" name="Text 7"/>
          <p:cNvSpPr/>
          <p:nvPr/>
        </p:nvSpPr>
        <p:spPr>
          <a:xfrm>
            <a:off x="7428548" y="301490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Dataset Merging</a:t>
            </a:r>
            <a:endParaRPr lang="en-US" sz="2200" dirty="0"/>
          </a:p>
        </p:txBody>
      </p:sp>
      <p:sp>
        <p:nvSpPr>
          <p:cNvPr id="10" name="Text 8"/>
          <p:cNvSpPr/>
          <p:nvPr/>
        </p:nvSpPr>
        <p:spPr>
          <a:xfrm>
            <a:off x="7428548" y="3505319"/>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Integrated data sources at user and date levels to create comprehensive analysis views</a:t>
            </a:r>
            <a:endParaRPr lang="en-US" sz="1750" dirty="0"/>
          </a:p>
        </p:txBody>
      </p:sp>
      <p:sp>
        <p:nvSpPr>
          <p:cNvPr id="11" name="Text 9"/>
          <p:cNvSpPr/>
          <p:nvPr/>
        </p:nvSpPr>
        <p:spPr>
          <a:xfrm>
            <a:off x="793790" y="499086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03</a:t>
            </a:r>
            <a:endParaRPr lang="en-US" sz="1750" dirty="0"/>
          </a:p>
        </p:txBody>
      </p:sp>
      <p:sp>
        <p:nvSpPr>
          <p:cNvPr id="12" name="Shape 10"/>
          <p:cNvSpPr/>
          <p:nvPr/>
        </p:nvSpPr>
        <p:spPr>
          <a:xfrm>
            <a:off x="793790" y="5345906"/>
            <a:ext cx="6407944" cy="30480"/>
          </a:xfrm>
          <a:prstGeom prst="rect">
            <a:avLst/>
          </a:prstGeom>
          <a:solidFill>
            <a:srgbClr val="151617"/>
          </a:solidFill>
          <a:ln/>
        </p:spPr>
      </p:sp>
      <p:sp>
        <p:nvSpPr>
          <p:cNvPr id="13" name="Text 11"/>
          <p:cNvSpPr/>
          <p:nvPr/>
        </p:nvSpPr>
        <p:spPr>
          <a:xfrm>
            <a:off x="793790" y="552021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Data Cleaning</a:t>
            </a:r>
            <a:endParaRPr lang="en-US" sz="2200" dirty="0"/>
          </a:p>
        </p:txBody>
      </p:sp>
      <p:sp>
        <p:nvSpPr>
          <p:cNvPr id="14" name="Text 12"/>
          <p:cNvSpPr/>
          <p:nvPr/>
        </p:nvSpPr>
        <p:spPr>
          <a:xfrm>
            <a:off x="793790" y="6010632"/>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Standardized formats, handled missing values, and validated data quality across all metrics</a:t>
            </a:r>
            <a:endParaRPr lang="en-US" sz="1750" dirty="0"/>
          </a:p>
        </p:txBody>
      </p:sp>
      <p:sp>
        <p:nvSpPr>
          <p:cNvPr id="15" name="Text 13"/>
          <p:cNvSpPr/>
          <p:nvPr/>
        </p:nvSpPr>
        <p:spPr>
          <a:xfrm>
            <a:off x="7428548" y="499086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04</a:t>
            </a:r>
            <a:endParaRPr lang="en-US" sz="1750" dirty="0"/>
          </a:p>
        </p:txBody>
      </p:sp>
      <p:sp>
        <p:nvSpPr>
          <p:cNvPr id="16" name="Shape 14"/>
          <p:cNvSpPr/>
          <p:nvPr/>
        </p:nvSpPr>
        <p:spPr>
          <a:xfrm>
            <a:off x="7428548" y="5345906"/>
            <a:ext cx="6408063" cy="30480"/>
          </a:xfrm>
          <a:prstGeom prst="rect">
            <a:avLst/>
          </a:prstGeom>
          <a:solidFill>
            <a:srgbClr val="151617"/>
          </a:solidFill>
          <a:ln/>
        </p:spPr>
      </p:sp>
      <p:sp>
        <p:nvSpPr>
          <p:cNvPr id="17" name="Text 15"/>
          <p:cNvSpPr/>
          <p:nvPr/>
        </p:nvSpPr>
        <p:spPr>
          <a:xfrm>
            <a:off x="7428548" y="552021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Aggregation</a:t>
            </a:r>
            <a:endParaRPr lang="en-US" sz="2200" dirty="0"/>
          </a:p>
        </p:txBody>
      </p:sp>
      <p:sp>
        <p:nvSpPr>
          <p:cNvPr id="18" name="Text 16"/>
          <p:cNvSpPr/>
          <p:nvPr/>
        </p:nvSpPr>
        <p:spPr>
          <a:xfrm>
            <a:off x="7428548" y="6010632"/>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Calculated summary statistics and created analytical frameworks for deeper insights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77133"/>
            <a:ext cx="6634282"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Key Metrics Analyzed</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039541"/>
            <a:ext cx="566976" cy="566976"/>
          </a:xfrm>
          <a:prstGeom prst="rect">
            <a:avLst/>
          </a:prstGeom>
        </p:spPr>
      </p:pic>
      <p:sp>
        <p:nvSpPr>
          <p:cNvPr id="4" name="Text 1"/>
          <p:cNvSpPr/>
          <p:nvPr/>
        </p:nvSpPr>
        <p:spPr>
          <a:xfrm>
            <a:off x="793790" y="289000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Total Steps</a:t>
            </a:r>
            <a:endParaRPr lang="en-US" sz="2200" dirty="0"/>
          </a:p>
        </p:txBody>
      </p:sp>
      <p:sp>
        <p:nvSpPr>
          <p:cNvPr id="5" name="Text 2"/>
          <p:cNvSpPr/>
          <p:nvPr/>
        </p:nvSpPr>
        <p:spPr>
          <a:xfrm>
            <a:off x="793790" y="3380423"/>
            <a:ext cx="6379607"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Daily step counts tracked to measure overall physical activity levels and identify movement patterns across different user segments</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6884" y="2039541"/>
            <a:ext cx="566976" cy="566976"/>
          </a:xfrm>
          <a:prstGeom prst="rect">
            <a:avLst/>
          </a:prstGeom>
        </p:spPr>
      </p:pic>
      <p:sp>
        <p:nvSpPr>
          <p:cNvPr id="7" name="Text 3"/>
          <p:cNvSpPr/>
          <p:nvPr/>
        </p:nvSpPr>
        <p:spPr>
          <a:xfrm>
            <a:off x="7456884" y="289000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Distance Traveled</a:t>
            </a:r>
            <a:endParaRPr lang="en-US" sz="2200" dirty="0"/>
          </a:p>
        </p:txBody>
      </p:sp>
      <p:sp>
        <p:nvSpPr>
          <p:cNvPr id="8" name="Text 4"/>
          <p:cNvSpPr/>
          <p:nvPr/>
        </p:nvSpPr>
        <p:spPr>
          <a:xfrm>
            <a:off x="7456884" y="3380423"/>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Miles covered per day used as a primary indicator for fitness category classification and engagement analysis</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922758"/>
            <a:ext cx="566976" cy="566976"/>
          </a:xfrm>
          <a:prstGeom prst="rect">
            <a:avLst/>
          </a:prstGeom>
        </p:spPr>
      </p:pic>
      <p:sp>
        <p:nvSpPr>
          <p:cNvPr id="10" name="Text 5"/>
          <p:cNvSpPr/>
          <p:nvPr/>
        </p:nvSpPr>
        <p:spPr>
          <a:xfrm>
            <a:off x="793790" y="57732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Calories Burned</a:t>
            </a:r>
            <a:endParaRPr lang="en-US" sz="2200" dirty="0"/>
          </a:p>
        </p:txBody>
      </p:sp>
      <p:sp>
        <p:nvSpPr>
          <p:cNvPr id="11" name="Text 6"/>
          <p:cNvSpPr/>
          <p:nvPr/>
        </p:nvSpPr>
        <p:spPr>
          <a:xfrm>
            <a:off x="793790" y="6263640"/>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Energy expenditure measurements correlating activity intensity with metabolic output throughout the day</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6884" y="4922758"/>
            <a:ext cx="566976" cy="566976"/>
          </a:xfrm>
          <a:prstGeom prst="rect">
            <a:avLst/>
          </a:prstGeom>
        </p:spPr>
      </p:pic>
      <p:sp>
        <p:nvSpPr>
          <p:cNvPr id="13" name="Text 7"/>
          <p:cNvSpPr/>
          <p:nvPr/>
        </p:nvSpPr>
        <p:spPr>
          <a:xfrm>
            <a:off x="7456884" y="57732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Activity Intensity</a:t>
            </a:r>
            <a:endParaRPr lang="en-US" sz="2200" dirty="0"/>
          </a:p>
        </p:txBody>
      </p:sp>
      <p:sp>
        <p:nvSpPr>
          <p:cNvPr id="14" name="Text 8"/>
          <p:cNvSpPr/>
          <p:nvPr/>
        </p:nvSpPr>
        <p:spPr>
          <a:xfrm>
            <a:off x="7456884" y="6263640"/>
            <a:ext cx="6379726"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Minutes spent in light, moderate, and vigorous activity zones to understand workout quality and effort distribution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4502" y="828318"/>
            <a:ext cx="8501658" cy="691515"/>
          </a:xfrm>
          <a:prstGeom prst="rect">
            <a:avLst/>
          </a:prstGeom>
          <a:noFill/>
          <a:ln/>
        </p:spPr>
        <p:txBody>
          <a:bodyPr wrap="none" lIns="0" tIns="0" rIns="0" bIns="0" rtlCol="0" anchor="t"/>
          <a:lstStyle/>
          <a:p>
            <a:pPr algn="l" indent="0" marL="0">
              <a:lnSpc>
                <a:spcPts val="5400"/>
              </a:lnSpc>
              <a:buNone/>
            </a:pPr>
            <a:r>
              <a:rPr lang="en-US" sz="4350" b="1" dirty="0">
                <a:solidFill>
                  <a:srgbClr val="151617"/>
                </a:solidFill>
                <a:latin typeface="Montserrat Black" pitchFamily="34" charset="0"/>
                <a:ea typeface="Montserrat Black" pitchFamily="34" charset="-122"/>
                <a:cs typeface="Montserrat Black" pitchFamily="34" charset="-120"/>
              </a:rPr>
              <a:t>User Segmentation Strategy</a:t>
            </a:r>
            <a:endParaRPr lang="en-US" sz="4350" dirty="0"/>
          </a:p>
        </p:txBody>
      </p:sp>
      <p:pic>
        <p:nvPicPr>
          <p:cNvPr id="3" name="Image 0" descr="preencoded.png">    </p:cNvPr>
          <p:cNvPicPr>
            <a:picLocks noChangeAspect="1"/>
          </p:cNvPicPr>
          <p:nvPr/>
        </p:nvPicPr>
        <p:blipFill>
          <a:blip r:embed="rId1"/>
          <a:stretch>
            <a:fillRect/>
          </a:stretch>
        </p:blipFill>
        <p:spPr>
          <a:xfrm>
            <a:off x="774502" y="2094905"/>
            <a:ext cx="8313896" cy="4160996"/>
          </a:xfrm>
          <a:prstGeom prst="rect">
            <a:avLst/>
          </a:prstGeom>
        </p:spPr>
      </p:pic>
      <p:sp>
        <p:nvSpPr>
          <p:cNvPr id="4" name="Text 1"/>
          <p:cNvSpPr/>
          <p:nvPr/>
        </p:nvSpPr>
        <p:spPr>
          <a:xfrm>
            <a:off x="811980" y="3883676"/>
            <a:ext cx="1561412" cy="467178"/>
          </a:xfrm>
          <a:prstGeom prst="rect">
            <a:avLst/>
          </a:prstGeom>
          <a:noFill/>
          <a:ln/>
        </p:spPr>
        <p:txBody>
          <a:bodyPr wrap="square" lIns="0" tIns="0" rIns="0" bIns="0" rtlCol="0" anchor="t"/>
          <a:lstStyle/>
          <a:p>
            <a:pPr algn="ctr" indent="0" marL="0">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Low Tracker Usage</a:t>
            </a:r>
            <a:endParaRPr lang="en-US" sz="1350" dirty="0"/>
          </a:p>
        </p:txBody>
      </p:sp>
      <p:sp>
        <p:nvSpPr>
          <p:cNvPr id="5" name="Text 2"/>
          <p:cNvSpPr/>
          <p:nvPr/>
        </p:nvSpPr>
        <p:spPr>
          <a:xfrm>
            <a:off x="3799841" y="5901624"/>
            <a:ext cx="2266850" cy="233589"/>
          </a:xfrm>
          <a:prstGeom prst="rect">
            <a:avLst/>
          </a:prstGeom>
          <a:noFill/>
          <a:ln/>
        </p:spPr>
        <p:txBody>
          <a:bodyPr wrap="none" lIns="0" tIns="0" rIns="0" bIns="0" rtlCol="0" anchor="t"/>
          <a:lstStyle/>
          <a:p>
            <a:pPr algn="ctr" indent="0" marL="0">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Low Average Distance</a:t>
            </a:r>
            <a:endParaRPr lang="en-US" sz="1350" dirty="0"/>
          </a:p>
        </p:txBody>
      </p:sp>
      <p:sp>
        <p:nvSpPr>
          <p:cNvPr id="6" name="Text 3"/>
          <p:cNvSpPr/>
          <p:nvPr/>
        </p:nvSpPr>
        <p:spPr>
          <a:xfrm>
            <a:off x="7481202" y="3883676"/>
            <a:ext cx="1561412" cy="467178"/>
          </a:xfrm>
          <a:prstGeom prst="rect">
            <a:avLst/>
          </a:prstGeom>
          <a:noFill/>
          <a:ln/>
        </p:spPr>
        <p:txBody>
          <a:bodyPr wrap="square" lIns="0" tIns="0" rIns="0" bIns="0" rtlCol="0" anchor="t"/>
          <a:lstStyle/>
          <a:p>
            <a:pPr algn="ctr" indent="0" marL="0">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High Tracker Usage</a:t>
            </a:r>
            <a:endParaRPr lang="en-US" sz="1350" dirty="0"/>
          </a:p>
        </p:txBody>
      </p:sp>
      <p:sp>
        <p:nvSpPr>
          <p:cNvPr id="7" name="Text 4"/>
          <p:cNvSpPr/>
          <p:nvPr/>
        </p:nvSpPr>
        <p:spPr>
          <a:xfrm>
            <a:off x="3768437" y="2265684"/>
            <a:ext cx="2320316" cy="233589"/>
          </a:xfrm>
          <a:prstGeom prst="rect">
            <a:avLst/>
          </a:prstGeom>
          <a:noFill/>
          <a:ln/>
        </p:spPr>
        <p:txBody>
          <a:bodyPr wrap="none" lIns="0" tIns="0" rIns="0" bIns="0" rtlCol="0" anchor="t"/>
          <a:lstStyle/>
          <a:p>
            <a:pPr algn="ctr" indent="0" marL="0">
              <a:lnSpc>
                <a:spcPts val="1650"/>
              </a:lnSpc>
              <a:buNone/>
            </a:pPr>
            <a:r>
              <a:rPr lang="en-US" sz="1350" b="1" dirty="0">
                <a:solidFill>
                  <a:srgbClr val="151617"/>
                </a:solidFill>
                <a:latin typeface="Montserrat Black" pitchFamily="34" charset="0"/>
                <a:ea typeface="Montserrat Black" pitchFamily="34" charset="-122"/>
                <a:cs typeface="Montserrat Black" pitchFamily="34" charset="-120"/>
              </a:rPr>
              <a:t>High Average Distance</a:t>
            </a:r>
            <a:endParaRPr lang="en-US" sz="1350" dirty="0"/>
          </a:p>
        </p:txBody>
      </p:sp>
      <p:sp>
        <p:nvSpPr>
          <p:cNvPr id="8" name="Text 5"/>
          <p:cNvSpPr/>
          <p:nvPr/>
        </p:nvSpPr>
        <p:spPr>
          <a:xfrm>
            <a:off x="3104266" y="4886941"/>
            <a:ext cx="1602939" cy="553605"/>
          </a:xfrm>
          <a:prstGeom prst="rect">
            <a:avLst/>
          </a:prstGeom>
          <a:noFill/>
          <a:ln/>
        </p:spPr>
        <p:txBody>
          <a:bodyPr wrap="square" lIns="0" tIns="0" rIns="0" bIns="0" rtlCol="0" anchor="t"/>
          <a:lstStyle/>
          <a:p>
            <a:pPr algn="ctr" indent="0" marL="0">
              <a:lnSpc>
                <a:spcPts val="1300"/>
              </a:lnSpc>
              <a:buNone/>
            </a:pPr>
            <a:r>
              <a:rPr lang="en-US" sz="1050" dirty="0">
                <a:solidFill>
                  <a:srgbClr val="151617"/>
                </a:solidFill>
                <a:latin typeface="Inconsolata" pitchFamily="34" charset="0"/>
                <a:ea typeface="Inconsolata" pitchFamily="34" charset="-122"/>
                <a:cs typeface="Inconsolata" pitchFamily="34" charset="-120"/>
              </a:rPr>
              <a:t>Passive Actives - Low activity, frequent syncs</a:t>
            </a:r>
            <a:endParaRPr lang="en-US" sz="1050" dirty="0"/>
          </a:p>
        </p:txBody>
      </p:sp>
      <p:pic>
        <p:nvPicPr>
          <p:cNvPr id="9"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0666" y="4473618"/>
            <a:ext cx="232550" cy="232550"/>
          </a:xfrm>
          <a:prstGeom prst="rect">
            <a:avLst/>
          </a:prstGeom>
        </p:spPr>
      </p:pic>
      <p:sp>
        <p:nvSpPr>
          <p:cNvPr id="10" name="Text 6"/>
          <p:cNvSpPr/>
          <p:nvPr/>
        </p:nvSpPr>
        <p:spPr>
          <a:xfrm>
            <a:off x="5305192" y="4895246"/>
            <a:ext cx="1602938" cy="553606"/>
          </a:xfrm>
          <a:prstGeom prst="rect">
            <a:avLst/>
          </a:prstGeom>
          <a:noFill/>
          <a:ln/>
        </p:spPr>
        <p:txBody>
          <a:bodyPr wrap="square" lIns="0" tIns="0" rIns="0" bIns="0" rtlCol="0" anchor="t"/>
          <a:lstStyle/>
          <a:p>
            <a:pPr algn="ctr" indent="0" marL="0">
              <a:lnSpc>
                <a:spcPts val="1300"/>
              </a:lnSpc>
              <a:buNone/>
            </a:pPr>
            <a:r>
              <a:rPr lang="en-US" sz="1050" dirty="0">
                <a:solidFill>
                  <a:srgbClr val="151617"/>
                </a:solidFill>
                <a:latin typeface="Inconsolata" pitchFamily="34" charset="0"/>
                <a:ea typeface="Inconsolata" pitchFamily="34" charset="-122"/>
                <a:cs typeface="Inconsolata" pitchFamily="34" charset="-120"/>
              </a:rPr>
              <a:t>Sedentary Low-Engagers - Low activity, low syncs</a:t>
            </a:r>
            <a:endParaRPr lang="en-US" sz="1050" dirty="0"/>
          </a:p>
        </p:txBody>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0386" y="4478549"/>
            <a:ext cx="232550" cy="232551"/>
          </a:xfrm>
          <a:prstGeom prst="rect">
            <a:avLst/>
          </a:prstGeom>
        </p:spPr>
      </p:pic>
      <p:sp>
        <p:nvSpPr>
          <p:cNvPr id="12" name="Text 7"/>
          <p:cNvSpPr/>
          <p:nvPr/>
        </p:nvSpPr>
        <p:spPr>
          <a:xfrm>
            <a:off x="5305192" y="3266482"/>
            <a:ext cx="1602938" cy="738141"/>
          </a:xfrm>
          <a:prstGeom prst="rect">
            <a:avLst/>
          </a:prstGeom>
          <a:noFill/>
          <a:ln/>
        </p:spPr>
        <p:txBody>
          <a:bodyPr wrap="square" lIns="0" tIns="0" rIns="0" bIns="0" rtlCol="0" anchor="t"/>
          <a:lstStyle/>
          <a:p>
            <a:pPr algn="ctr" indent="0" marL="0">
              <a:lnSpc>
                <a:spcPts val="1300"/>
              </a:lnSpc>
              <a:buNone/>
            </a:pPr>
            <a:r>
              <a:rPr lang="en-US" sz="1050" dirty="0">
                <a:solidFill>
                  <a:srgbClr val="151617"/>
                </a:solidFill>
                <a:latin typeface="Inconsolata" pitchFamily="34" charset="0"/>
                <a:ea typeface="Inconsolata" pitchFamily="34" charset="-122"/>
                <a:cs typeface="Inconsolata" pitchFamily="34" charset="-120"/>
              </a:rPr>
              <a:t>Highly Engaged Actives - High activity, frequent syncs</a:t>
            </a:r>
            <a:endParaRPr lang="en-US" sz="1050" dirty="0"/>
          </a:p>
        </p:txBody>
      </p:sp>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0386" y="2942054"/>
            <a:ext cx="232550" cy="232551"/>
          </a:xfrm>
          <a:prstGeom prst="rect">
            <a:avLst/>
          </a:prstGeom>
        </p:spPr>
      </p:pic>
      <p:sp>
        <p:nvSpPr>
          <p:cNvPr id="14" name="Text 8"/>
          <p:cNvSpPr/>
          <p:nvPr/>
        </p:nvSpPr>
        <p:spPr>
          <a:xfrm>
            <a:off x="3054433" y="3358750"/>
            <a:ext cx="1602939" cy="553605"/>
          </a:xfrm>
          <a:prstGeom prst="rect">
            <a:avLst/>
          </a:prstGeom>
          <a:noFill/>
          <a:ln/>
        </p:spPr>
        <p:txBody>
          <a:bodyPr wrap="square" lIns="0" tIns="0" rIns="0" bIns="0" rtlCol="0" anchor="t"/>
          <a:lstStyle/>
          <a:p>
            <a:pPr algn="ctr" indent="0" marL="0">
              <a:lnSpc>
                <a:spcPts val="1300"/>
              </a:lnSpc>
              <a:buNone/>
            </a:pPr>
            <a:r>
              <a:rPr lang="en-US" sz="1050" dirty="0">
                <a:solidFill>
                  <a:srgbClr val="151617"/>
                </a:solidFill>
                <a:latin typeface="Inconsolata" pitchFamily="34" charset="0"/>
                <a:ea typeface="Inconsolata" pitchFamily="34" charset="-122"/>
                <a:cs typeface="Inconsolata" pitchFamily="34" charset="-120"/>
              </a:rPr>
              <a:t>Active Engagers - High activity, low syncs</a:t>
            </a:r>
            <a:endParaRPr lang="en-US" sz="1050" dirty="0"/>
          </a:p>
        </p:txBody>
      </p:sp>
      <p:pic>
        <p:nvPicPr>
          <p:cNvPr id="15"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9627" y="2942054"/>
            <a:ext cx="232551" cy="232551"/>
          </a:xfrm>
          <a:prstGeom prst="rect">
            <a:avLst/>
          </a:prstGeom>
        </p:spPr>
      </p:pic>
      <p:sp>
        <p:nvSpPr>
          <p:cNvPr id="16" name="Text 9"/>
          <p:cNvSpPr/>
          <p:nvPr/>
        </p:nvSpPr>
        <p:spPr>
          <a:xfrm>
            <a:off x="774502" y="6498669"/>
            <a:ext cx="8313896" cy="699611"/>
          </a:xfrm>
          <a:prstGeom prst="rect">
            <a:avLst/>
          </a:prstGeom>
          <a:noFill/>
          <a:ln/>
        </p:spPr>
        <p:txBody>
          <a:bodyPr wrap="squar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Our dual-axis segmentation model enables precise targeting of user groups for personalized interventions and product improvements.</a:t>
            </a:r>
            <a:endParaRPr lang="en-US" sz="1700" dirty="0"/>
          </a:p>
        </p:txBody>
      </p:sp>
      <p:sp>
        <p:nvSpPr>
          <p:cNvPr id="17" name="Shape 10"/>
          <p:cNvSpPr/>
          <p:nvPr/>
        </p:nvSpPr>
        <p:spPr>
          <a:xfrm>
            <a:off x="9476542" y="1843564"/>
            <a:ext cx="4546163" cy="5557599"/>
          </a:xfrm>
          <a:prstGeom prst="roundRect">
            <a:avLst>
              <a:gd name="adj" fmla="val 201"/>
            </a:avLst>
          </a:prstGeom>
          <a:solidFill>
            <a:srgbClr val="F2DED0"/>
          </a:solidFill>
          <a:ln/>
        </p:spPr>
      </p:sp>
      <p:sp>
        <p:nvSpPr>
          <p:cNvPr id="18" name="Text 11"/>
          <p:cNvSpPr/>
          <p:nvPr/>
        </p:nvSpPr>
        <p:spPr>
          <a:xfrm>
            <a:off x="9697760" y="2059424"/>
            <a:ext cx="3322915" cy="345638"/>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Segmentation Criteria</a:t>
            </a:r>
            <a:endParaRPr lang="en-US" sz="2150" dirty="0"/>
          </a:p>
        </p:txBody>
      </p:sp>
      <p:sp>
        <p:nvSpPr>
          <p:cNvPr id="19" name="Text 12"/>
          <p:cNvSpPr/>
          <p:nvPr/>
        </p:nvSpPr>
        <p:spPr>
          <a:xfrm>
            <a:off x="9697760" y="2620923"/>
            <a:ext cx="4103727" cy="1399222"/>
          </a:xfrm>
          <a:prstGeom prst="rect">
            <a:avLst/>
          </a:prstGeom>
          <a:noFill/>
          <a:ln/>
        </p:spPr>
        <p:txBody>
          <a:bodyPr wrap="square" lIns="0" tIns="0" rIns="0" bIns="0" rtlCol="0" anchor="t"/>
          <a:lstStyle/>
          <a:p>
            <a:pPr algn="l" indent="0" marL="0">
              <a:lnSpc>
                <a:spcPts val="2750"/>
              </a:lnSpc>
              <a:buNone/>
            </a:pPr>
            <a:r>
              <a:rPr lang="en-US" sz="1700" b="1" dirty="0">
                <a:solidFill>
                  <a:srgbClr val="151617"/>
                </a:solidFill>
                <a:latin typeface="Inconsolata" pitchFamily="34" charset="0"/>
                <a:ea typeface="Inconsolata" pitchFamily="34" charset="-122"/>
                <a:cs typeface="Inconsolata" pitchFamily="34" charset="-120"/>
              </a:rPr>
              <a:t>Tracker Usage Dimension:</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Frequency of device synchronization and data logging to measure engagement commitment</a:t>
            </a:r>
            <a:endParaRPr lang="en-US" sz="1700" dirty="0"/>
          </a:p>
        </p:txBody>
      </p:sp>
      <p:sp>
        <p:nvSpPr>
          <p:cNvPr id="20" name="Text 13"/>
          <p:cNvSpPr/>
          <p:nvPr/>
        </p:nvSpPr>
        <p:spPr>
          <a:xfrm>
            <a:off x="9697760" y="4214336"/>
            <a:ext cx="4103727" cy="1049417"/>
          </a:xfrm>
          <a:prstGeom prst="rect">
            <a:avLst/>
          </a:prstGeom>
          <a:noFill/>
          <a:ln/>
        </p:spPr>
        <p:txBody>
          <a:bodyPr wrap="square" lIns="0" tIns="0" rIns="0" bIns="0" rtlCol="0" anchor="t"/>
          <a:lstStyle/>
          <a:p>
            <a:pPr algn="l" indent="0" marL="0">
              <a:lnSpc>
                <a:spcPts val="2750"/>
              </a:lnSpc>
              <a:buNone/>
            </a:pPr>
            <a:r>
              <a:rPr lang="en-US" sz="1700" b="1" dirty="0">
                <a:solidFill>
                  <a:srgbClr val="151617"/>
                </a:solidFill>
                <a:latin typeface="Inconsolata" pitchFamily="34" charset="0"/>
                <a:ea typeface="Inconsolata" pitchFamily="34" charset="-122"/>
                <a:cs typeface="Inconsolata" pitchFamily="34" charset="-120"/>
              </a:rPr>
              <a:t>Fitness Level Dimension:</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Average daily distance traveled categorizes users from sedentary to highly active</a:t>
            </a:r>
            <a:endParaRPr lang="en-US" sz="1700" dirty="0"/>
          </a:p>
        </p:txBody>
      </p:sp>
      <p:sp>
        <p:nvSpPr>
          <p:cNvPr id="21" name="Text 14"/>
          <p:cNvSpPr/>
          <p:nvPr/>
        </p:nvSpPr>
        <p:spPr>
          <a:xfrm>
            <a:off x="9697760" y="5457944"/>
            <a:ext cx="4103727" cy="1749028"/>
          </a:xfrm>
          <a:prstGeom prst="rect">
            <a:avLst/>
          </a:prstGeom>
          <a:noFill/>
          <a:ln/>
        </p:spPr>
        <p:txBody>
          <a:bodyPr wrap="squar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This two-factor approach reveals nuanced patterns that single-metric segmentation would miss, identifying power users, casual trackers, and at-risk churners.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1581983"/>
            <a:ext cx="1632347" cy="426244"/>
          </a:xfrm>
          <a:prstGeom prst="roundRect">
            <a:avLst>
              <a:gd name="adj" fmla="val 2145"/>
            </a:avLst>
          </a:prstGeom>
          <a:solidFill>
            <a:srgbClr val="E4E6E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9878" y="1704380"/>
            <a:ext cx="181451" cy="181451"/>
          </a:xfrm>
          <a:prstGeom prst="rect">
            <a:avLst/>
          </a:prstGeom>
        </p:spPr>
      </p:pic>
      <p:sp>
        <p:nvSpPr>
          <p:cNvPr id="4" name="Text 1"/>
          <p:cNvSpPr/>
          <p:nvPr/>
        </p:nvSpPr>
        <p:spPr>
          <a:xfrm>
            <a:off x="1202055" y="1649968"/>
            <a:ext cx="1087993" cy="290274"/>
          </a:xfrm>
          <a:prstGeom prst="rect">
            <a:avLst/>
          </a:prstGeom>
          <a:noFill/>
          <a:ln/>
        </p:spPr>
        <p:txBody>
          <a:bodyPr wrap="non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KEY FINDINGS</a:t>
            </a:r>
            <a:endParaRPr lang="en-US" sz="1400" dirty="0"/>
          </a:p>
        </p:txBody>
      </p:sp>
      <p:sp>
        <p:nvSpPr>
          <p:cNvPr id="5" name="Text 2"/>
          <p:cNvSpPr/>
          <p:nvPr/>
        </p:nvSpPr>
        <p:spPr>
          <a:xfrm>
            <a:off x="793790" y="2098953"/>
            <a:ext cx="8210431"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Activity Variation Patterns</a:t>
            </a:r>
            <a:endParaRPr lang="en-US" sz="4450" dirty="0"/>
          </a:p>
        </p:txBody>
      </p:sp>
      <p:sp>
        <p:nvSpPr>
          <p:cNvPr id="6" name="Shape 3"/>
          <p:cNvSpPr/>
          <p:nvPr/>
        </p:nvSpPr>
        <p:spPr>
          <a:xfrm>
            <a:off x="793790" y="3147893"/>
            <a:ext cx="4196358" cy="3499604"/>
          </a:xfrm>
          <a:prstGeom prst="roundRect">
            <a:avLst>
              <a:gd name="adj" fmla="val 261"/>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7" name="Text 4"/>
          <p:cNvSpPr/>
          <p:nvPr/>
        </p:nvSpPr>
        <p:spPr>
          <a:xfrm>
            <a:off x="1028224" y="3382328"/>
            <a:ext cx="31400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Step Count Variance</a:t>
            </a:r>
            <a:endParaRPr lang="en-US" sz="2200" dirty="0"/>
          </a:p>
        </p:txBody>
      </p:sp>
      <p:sp>
        <p:nvSpPr>
          <p:cNvPr id="8" name="Text 5"/>
          <p:cNvSpPr/>
          <p:nvPr/>
        </p:nvSpPr>
        <p:spPr>
          <a:xfrm>
            <a:off x="1028224" y="3872746"/>
            <a:ext cx="3727490" cy="254031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Significant fluctuations in daily steps across user groups, with highly active users averaging 3x more steps than sedentary users. Weekend activity typically drops 22% compared to weekdays.</a:t>
            </a:r>
            <a:endParaRPr lang="en-US" sz="1750" dirty="0"/>
          </a:p>
        </p:txBody>
      </p:sp>
      <p:sp>
        <p:nvSpPr>
          <p:cNvPr id="9" name="Shape 6"/>
          <p:cNvSpPr/>
          <p:nvPr/>
        </p:nvSpPr>
        <p:spPr>
          <a:xfrm>
            <a:off x="5216962" y="3147893"/>
            <a:ext cx="4196358" cy="3499604"/>
          </a:xfrm>
          <a:prstGeom prst="roundRect">
            <a:avLst>
              <a:gd name="adj" fmla="val 261"/>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0" name="Text 7"/>
          <p:cNvSpPr/>
          <p:nvPr/>
        </p:nvSpPr>
        <p:spPr>
          <a:xfrm>
            <a:off x="5451396" y="3382328"/>
            <a:ext cx="3722132"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Calorie Burn Correlation</a:t>
            </a:r>
            <a:endParaRPr lang="en-US" sz="2200" dirty="0"/>
          </a:p>
        </p:txBody>
      </p:sp>
      <p:sp>
        <p:nvSpPr>
          <p:cNvPr id="11" name="Text 8"/>
          <p:cNvSpPr/>
          <p:nvPr/>
        </p:nvSpPr>
        <p:spPr>
          <a:xfrm>
            <a:off x="5451396" y="3872746"/>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Strong positive correlation (r=0.87) between distance traveled and calories burned, though individual metabolic rates create notable outliers in the 15-20% range.</a:t>
            </a:r>
            <a:endParaRPr lang="en-US" sz="1750" dirty="0"/>
          </a:p>
        </p:txBody>
      </p:sp>
      <p:sp>
        <p:nvSpPr>
          <p:cNvPr id="12" name="Shape 9"/>
          <p:cNvSpPr/>
          <p:nvPr/>
        </p:nvSpPr>
        <p:spPr>
          <a:xfrm>
            <a:off x="9640133" y="3147893"/>
            <a:ext cx="4196358" cy="3499604"/>
          </a:xfrm>
          <a:prstGeom prst="roundRect">
            <a:avLst>
              <a:gd name="adj" fmla="val 261"/>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3" name="Text 10"/>
          <p:cNvSpPr/>
          <p:nvPr/>
        </p:nvSpPr>
        <p:spPr>
          <a:xfrm>
            <a:off x="9874568" y="3382328"/>
            <a:ext cx="3727490"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Active Minutes Distribution</a:t>
            </a:r>
            <a:endParaRPr lang="en-US" sz="2200" dirty="0"/>
          </a:p>
        </p:txBody>
      </p:sp>
      <p:sp>
        <p:nvSpPr>
          <p:cNvPr id="14" name="Text 11"/>
          <p:cNvSpPr/>
          <p:nvPr/>
        </p:nvSpPr>
        <p:spPr>
          <a:xfrm>
            <a:off x="9874568" y="4227076"/>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Only 34% of users meet CDC guidelines for weekly active minutes. High performers accumulate 85% of their activity during 5-7pm window, suggesting post-work exercise routines.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38188"/>
            <a:ext cx="8021003"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Daily Participation Trends</a:t>
            </a:r>
            <a:endParaRPr lang="en-US" sz="4450" dirty="0"/>
          </a:p>
        </p:txBody>
      </p:sp>
      <p:pic>
        <p:nvPicPr>
          <p:cNvPr id="3" name="Image 0" descr="preencoded.png">    </p:cNvPr>
          <p:cNvPicPr>
            <a:picLocks noChangeAspect="1"/>
          </p:cNvPicPr>
          <p:nvPr/>
        </p:nvPicPr>
        <p:blipFill>
          <a:blip r:embed="rId1"/>
          <a:stretch>
            <a:fillRect/>
          </a:stretch>
        </p:blipFill>
        <p:spPr>
          <a:xfrm>
            <a:off x="793790" y="2319695"/>
            <a:ext cx="8284131" cy="4639032"/>
          </a:xfrm>
          <a:prstGeom prst="rect">
            <a:avLst/>
          </a:prstGeom>
        </p:spPr>
      </p:pic>
      <p:sp>
        <p:nvSpPr>
          <p:cNvPr id="4" name="Text 1"/>
          <p:cNvSpPr/>
          <p:nvPr/>
        </p:nvSpPr>
        <p:spPr>
          <a:xfrm>
            <a:off x="9638943" y="2013942"/>
            <a:ext cx="4205168" cy="850583"/>
          </a:xfrm>
          <a:prstGeom prst="rect">
            <a:avLst/>
          </a:prstGeom>
          <a:noFill/>
          <a:ln/>
        </p:spPr>
        <p:txBody>
          <a:bodyPr wrap="square" lIns="0" tIns="0" rIns="0" bIns="0" rtlCol="0" anchor="t"/>
          <a:lstStyle/>
          <a:p>
            <a:pPr algn="l" indent="0" marL="0">
              <a:lnSpc>
                <a:spcPts val="3300"/>
              </a:lnSpc>
              <a:buNone/>
            </a:pPr>
            <a:r>
              <a:rPr lang="en-US" sz="2650" b="1" dirty="0">
                <a:solidFill>
                  <a:srgbClr val="151617"/>
                </a:solidFill>
                <a:latin typeface="Montserrat Black" pitchFamily="34" charset="0"/>
                <a:ea typeface="Montserrat Black" pitchFamily="34" charset="-122"/>
                <a:cs typeface="Montserrat Black" pitchFamily="34" charset="-120"/>
              </a:rPr>
              <a:t>Weekly Engagement Cycle</a:t>
            </a:r>
            <a:endParaRPr lang="en-US" sz="2650" dirty="0"/>
          </a:p>
        </p:txBody>
      </p:sp>
      <p:sp>
        <p:nvSpPr>
          <p:cNvPr id="5" name="Text 2"/>
          <p:cNvSpPr/>
          <p:nvPr/>
        </p:nvSpPr>
        <p:spPr>
          <a:xfrm>
            <a:off x="9638943" y="3091339"/>
            <a:ext cx="4205168" cy="254031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User participation follows a predictable weekly pattern, peaking early in the week and declining toward the weekend. This 18-point drop from Monday to Sunday suggests reduced accountability on non-work days.</a:t>
            </a:r>
            <a:endParaRPr lang="en-US" sz="1750" dirty="0"/>
          </a:p>
        </p:txBody>
      </p:sp>
      <p:sp>
        <p:nvSpPr>
          <p:cNvPr id="6" name="Text 3"/>
          <p:cNvSpPr/>
          <p:nvPr/>
        </p:nvSpPr>
        <p:spPr>
          <a:xfrm>
            <a:off x="9638943" y="5835729"/>
            <a:ext cx="4205168" cy="1451610"/>
          </a:xfrm>
          <a:prstGeom prst="rect">
            <a:avLst/>
          </a:prstGeom>
          <a:noFill/>
          <a:ln/>
        </p:spPr>
        <p:txBody>
          <a:bodyPr wrap="square" lIns="0" tIns="0" rIns="0" bIns="0" rtlCol="0" anchor="t"/>
          <a:lstStyle/>
          <a:p>
            <a:pPr algn="l" indent="0" marL="0">
              <a:lnSpc>
                <a:spcPts val="2850"/>
              </a:lnSpc>
              <a:buNone/>
            </a:pPr>
            <a:r>
              <a:rPr lang="en-US" sz="1750" b="1" dirty="0">
                <a:solidFill>
                  <a:srgbClr val="151617"/>
                </a:solidFill>
                <a:latin typeface="Inconsolata" pitchFamily="34" charset="0"/>
                <a:ea typeface="Inconsolata" pitchFamily="34" charset="-122"/>
                <a:cs typeface="Inconsolata" pitchFamily="34" charset="-120"/>
              </a:rPr>
              <a:t>Implication:</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Weekend-focused engagement campaigns could help maintain consistent tracker usage and prevent habit disruption.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0430" y="2132171"/>
            <a:ext cx="5975271" cy="518279"/>
          </a:xfrm>
          <a:prstGeom prst="rect">
            <a:avLst/>
          </a:prstGeom>
          <a:noFill/>
          <a:ln/>
        </p:spPr>
        <p:txBody>
          <a:bodyPr wrap="none" lIns="0" tIns="0" rIns="0" bIns="0" rtlCol="0" anchor="t"/>
          <a:lstStyle/>
          <a:p>
            <a:pPr algn="l" indent="0" marL="0">
              <a:lnSpc>
                <a:spcPts val="4050"/>
              </a:lnSpc>
              <a:buNone/>
            </a:pPr>
            <a:r>
              <a:rPr lang="en-US" sz="3250" b="1" dirty="0">
                <a:solidFill>
                  <a:srgbClr val="151617"/>
                </a:solidFill>
                <a:latin typeface="Montserrat Black" pitchFamily="34" charset="0"/>
                <a:ea typeface="Montserrat Black" pitchFamily="34" charset="-122"/>
                <a:cs typeface="Montserrat Black" pitchFamily="34" charset="-120"/>
              </a:rPr>
              <a:t>User Engagement Insights</a:t>
            </a:r>
            <a:endParaRPr lang="en-US" sz="3250" dirty="0"/>
          </a:p>
        </p:txBody>
      </p:sp>
      <p:sp>
        <p:nvSpPr>
          <p:cNvPr id="4" name="Shape 1"/>
          <p:cNvSpPr/>
          <p:nvPr/>
        </p:nvSpPr>
        <p:spPr>
          <a:xfrm>
            <a:off x="580430" y="2832259"/>
            <a:ext cx="2580203" cy="3265051"/>
          </a:xfrm>
          <a:prstGeom prst="roundRect">
            <a:avLst>
              <a:gd name="adj" fmla="val 4253"/>
            </a:avLst>
          </a:prstGeom>
          <a:solidFill>
            <a:srgbClr val="F8ECE4"/>
          </a:solidFill>
          <a:ln w="22860">
            <a:solidFill>
              <a:srgbClr val="151617"/>
            </a:solidFill>
            <a:prstDash val="solid"/>
          </a:ln>
          <a:effectLst>
            <a:outerShdw sx="100000" sy="100000" kx="0" ky="0" algn="bl" rotWithShape="0" blurRad="0" dist="15240" dir="2700000">
              <a:srgbClr val="151617">
                <a:alpha val="100000"/>
              </a:srgbClr>
            </a:outerShdw>
          </a:effectLst>
        </p:spPr>
      </p:sp>
      <p:sp>
        <p:nvSpPr>
          <p:cNvPr id="5" name="Shape 2"/>
          <p:cNvSpPr/>
          <p:nvPr/>
        </p:nvSpPr>
        <p:spPr>
          <a:xfrm>
            <a:off x="557570" y="2832259"/>
            <a:ext cx="91440" cy="3265051"/>
          </a:xfrm>
          <a:prstGeom prst="roundRect">
            <a:avLst>
              <a:gd name="adj" fmla="val 10000"/>
            </a:avLst>
          </a:prstGeom>
          <a:solidFill>
            <a:srgbClr val="151617"/>
          </a:solidFill>
          <a:ln/>
        </p:spPr>
      </p:sp>
      <p:sp>
        <p:nvSpPr>
          <p:cNvPr id="6" name="Text 3"/>
          <p:cNvSpPr/>
          <p:nvPr/>
        </p:nvSpPr>
        <p:spPr>
          <a:xfrm>
            <a:off x="837724" y="3020973"/>
            <a:ext cx="2134195" cy="518160"/>
          </a:xfrm>
          <a:prstGeom prst="rect">
            <a:avLst/>
          </a:prstGeom>
          <a:noFill/>
          <a:ln/>
        </p:spPr>
        <p:txBody>
          <a:bodyPr wrap="square" lIns="0" tIns="0" rIns="0" bIns="0" rtlCol="0" anchor="t"/>
          <a:lstStyle/>
          <a:p>
            <a:pPr algn="l" indent="0" marL="0">
              <a:lnSpc>
                <a:spcPts val="2000"/>
              </a:lnSpc>
              <a:buNone/>
            </a:pPr>
            <a:r>
              <a:rPr lang="en-US" sz="1600" b="1" dirty="0">
                <a:solidFill>
                  <a:srgbClr val="151617"/>
                </a:solidFill>
                <a:latin typeface="Montserrat Black" pitchFamily="34" charset="0"/>
                <a:ea typeface="Montserrat Black" pitchFamily="34" charset="-122"/>
                <a:cs typeface="Montserrat Black" pitchFamily="34" charset="-120"/>
              </a:rPr>
              <a:t>High Engagement Users</a:t>
            </a:r>
            <a:endParaRPr lang="en-US" sz="1600" dirty="0"/>
          </a:p>
        </p:txBody>
      </p:sp>
      <p:sp>
        <p:nvSpPr>
          <p:cNvPr id="7" name="Text 4"/>
          <p:cNvSpPr/>
          <p:nvPr/>
        </p:nvSpPr>
        <p:spPr>
          <a:xfrm>
            <a:off x="837724" y="3611880"/>
            <a:ext cx="2134195" cy="2296716"/>
          </a:xfrm>
          <a:prstGeom prst="rect">
            <a:avLst/>
          </a:prstGeom>
          <a:noFill/>
          <a:ln/>
        </p:spPr>
        <p:txBody>
          <a:bodyPr wrap="square" lIns="0" tIns="0" rIns="0" bIns="0" rtlCol="0" anchor="t"/>
          <a:lstStyle/>
          <a:p>
            <a:pPr algn="l" indent="0" marL="0">
              <a:lnSpc>
                <a:spcPts val="1800"/>
              </a:lnSpc>
              <a:buNone/>
            </a:pPr>
            <a:r>
              <a:rPr lang="en-US" sz="1300" dirty="0">
                <a:solidFill>
                  <a:srgbClr val="151617"/>
                </a:solidFill>
                <a:latin typeface="Inconsolata" pitchFamily="34" charset="0"/>
                <a:ea typeface="Inconsolata" pitchFamily="34" charset="-122"/>
                <a:cs typeface="Inconsolata" pitchFamily="34" charset="-120"/>
              </a:rPr>
              <a:t>17% of users sync daily and average 12,000+ steps. These power users demonstrate consistent patterns and rarely miss logging days, making them ideal candidates for premium features and community leadership roles.</a:t>
            </a:r>
            <a:endParaRPr lang="en-US" sz="1300" dirty="0"/>
          </a:p>
        </p:txBody>
      </p:sp>
      <p:sp>
        <p:nvSpPr>
          <p:cNvPr id="8" name="Shape 5"/>
          <p:cNvSpPr/>
          <p:nvPr/>
        </p:nvSpPr>
        <p:spPr>
          <a:xfrm>
            <a:off x="3281839" y="2832259"/>
            <a:ext cx="2580203" cy="3265051"/>
          </a:xfrm>
          <a:prstGeom prst="roundRect">
            <a:avLst>
              <a:gd name="adj" fmla="val 4253"/>
            </a:avLst>
          </a:prstGeom>
          <a:solidFill>
            <a:srgbClr val="F8ECE4"/>
          </a:solidFill>
          <a:ln w="22860">
            <a:solidFill>
              <a:srgbClr val="151617"/>
            </a:solidFill>
            <a:prstDash val="solid"/>
          </a:ln>
          <a:effectLst>
            <a:outerShdw sx="100000" sy="100000" kx="0" ky="0" algn="bl" rotWithShape="0" blurRad="0" dist="15240" dir="2700000">
              <a:srgbClr val="151617">
                <a:alpha val="100000"/>
              </a:srgbClr>
            </a:outerShdw>
          </a:effectLst>
        </p:spPr>
      </p:sp>
      <p:sp>
        <p:nvSpPr>
          <p:cNvPr id="9" name="Shape 6"/>
          <p:cNvSpPr/>
          <p:nvPr/>
        </p:nvSpPr>
        <p:spPr>
          <a:xfrm>
            <a:off x="3258979" y="2832259"/>
            <a:ext cx="91440" cy="3265051"/>
          </a:xfrm>
          <a:prstGeom prst="roundRect">
            <a:avLst>
              <a:gd name="adj" fmla="val 10000"/>
            </a:avLst>
          </a:prstGeom>
          <a:solidFill>
            <a:srgbClr val="151617"/>
          </a:solidFill>
          <a:ln/>
        </p:spPr>
      </p:sp>
      <p:sp>
        <p:nvSpPr>
          <p:cNvPr id="10" name="Text 7"/>
          <p:cNvSpPr/>
          <p:nvPr/>
        </p:nvSpPr>
        <p:spPr>
          <a:xfrm>
            <a:off x="3539133" y="3020973"/>
            <a:ext cx="2134195" cy="518160"/>
          </a:xfrm>
          <a:prstGeom prst="rect">
            <a:avLst/>
          </a:prstGeom>
          <a:noFill/>
          <a:ln/>
        </p:spPr>
        <p:txBody>
          <a:bodyPr wrap="square" lIns="0" tIns="0" rIns="0" bIns="0" rtlCol="0" anchor="t"/>
          <a:lstStyle/>
          <a:p>
            <a:pPr algn="l" indent="0" marL="0">
              <a:lnSpc>
                <a:spcPts val="2000"/>
              </a:lnSpc>
              <a:buNone/>
            </a:pPr>
            <a:r>
              <a:rPr lang="en-US" sz="1600" b="1" dirty="0">
                <a:solidFill>
                  <a:srgbClr val="151617"/>
                </a:solidFill>
                <a:latin typeface="Montserrat Black" pitchFamily="34" charset="0"/>
                <a:ea typeface="Montserrat Black" pitchFamily="34" charset="-122"/>
                <a:cs typeface="Montserrat Black" pitchFamily="34" charset="-120"/>
              </a:rPr>
              <a:t>Moderate Engagement Users</a:t>
            </a:r>
            <a:endParaRPr lang="en-US" sz="1600" dirty="0"/>
          </a:p>
        </p:txBody>
      </p:sp>
      <p:sp>
        <p:nvSpPr>
          <p:cNvPr id="11" name="Text 8"/>
          <p:cNvSpPr/>
          <p:nvPr/>
        </p:nvSpPr>
        <p:spPr>
          <a:xfrm>
            <a:off x="3539133" y="3611880"/>
            <a:ext cx="2134195" cy="1837373"/>
          </a:xfrm>
          <a:prstGeom prst="rect">
            <a:avLst/>
          </a:prstGeom>
          <a:noFill/>
          <a:ln/>
        </p:spPr>
        <p:txBody>
          <a:bodyPr wrap="square" lIns="0" tIns="0" rIns="0" bIns="0" rtlCol="0" anchor="t"/>
          <a:lstStyle/>
          <a:p>
            <a:pPr algn="l" indent="0" marL="0">
              <a:lnSpc>
                <a:spcPts val="1800"/>
              </a:lnSpc>
              <a:buNone/>
            </a:pPr>
            <a:r>
              <a:rPr lang="en-US" sz="1300" dirty="0">
                <a:solidFill>
                  <a:srgbClr val="151617"/>
                </a:solidFill>
                <a:latin typeface="Inconsolata" pitchFamily="34" charset="0"/>
                <a:ea typeface="Inconsolata" pitchFamily="34" charset="-122"/>
                <a:cs typeface="Inconsolata" pitchFamily="34" charset="-120"/>
              </a:rPr>
              <a:t>54% of the user base shows sporadic tracking with 3-5 sync days per week. This group has the highest growth potential through targeted nudges and simplified goal-setting interfaces.</a:t>
            </a:r>
            <a:endParaRPr lang="en-US" sz="1300" dirty="0"/>
          </a:p>
        </p:txBody>
      </p:sp>
      <p:sp>
        <p:nvSpPr>
          <p:cNvPr id="12" name="Shape 9"/>
          <p:cNvSpPr/>
          <p:nvPr/>
        </p:nvSpPr>
        <p:spPr>
          <a:xfrm>
            <a:off x="5983248" y="2832259"/>
            <a:ext cx="2580323" cy="3265051"/>
          </a:xfrm>
          <a:prstGeom prst="roundRect">
            <a:avLst>
              <a:gd name="adj" fmla="val 4252"/>
            </a:avLst>
          </a:prstGeom>
          <a:solidFill>
            <a:srgbClr val="F8ECE4"/>
          </a:solidFill>
          <a:ln w="22860">
            <a:solidFill>
              <a:srgbClr val="151617"/>
            </a:solidFill>
            <a:prstDash val="solid"/>
          </a:ln>
          <a:effectLst>
            <a:outerShdw sx="100000" sy="100000" kx="0" ky="0" algn="bl" rotWithShape="0" blurRad="0" dist="15240" dir="2700000">
              <a:srgbClr val="151617">
                <a:alpha val="100000"/>
              </a:srgbClr>
            </a:outerShdw>
          </a:effectLst>
        </p:spPr>
      </p:sp>
      <p:sp>
        <p:nvSpPr>
          <p:cNvPr id="13" name="Shape 10"/>
          <p:cNvSpPr/>
          <p:nvPr/>
        </p:nvSpPr>
        <p:spPr>
          <a:xfrm>
            <a:off x="5960388" y="2832259"/>
            <a:ext cx="91440" cy="3265051"/>
          </a:xfrm>
          <a:prstGeom prst="roundRect">
            <a:avLst>
              <a:gd name="adj" fmla="val 10000"/>
            </a:avLst>
          </a:prstGeom>
          <a:solidFill>
            <a:srgbClr val="151617"/>
          </a:solidFill>
          <a:ln/>
        </p:spPr>
      </p:sp>
      <p:sp>
        <p:nvSpPr>
          <p:cNvPr id="14" name="Text 11"/>
          <p:cNvSpPr/>
          <p:nvPr/>
        </p:nvSpPr>
        <p:spPr>
          <a:xfrm>
            <a:off x="6240542" y="3020973"/>
            <a:ext cx="2134314" cy="518160"/>
          </a:xfrm>
          <a:prstGeom prst="rect">
            <a:avLst/>
          </a:prstGeom>
          <a:noFill/>
          <a:ln/>
        </p:spPr>
        <p:txBody>
          <a:bodyPr wrap="square" lIns="0" tIns="0" rIns="0" bIns="0" rtlCol="0" anchor="t"/>
          <a:lstStyle/>
          <a:p>
            <a:pPr algn="l" indent="0" marL="0">
              <a:lnSpc>
                <a:spcPts val="2000"/>
              </a:lnSpc>
              <a:buNone/>
            </a:pPr>
            <a:r>
              <a:rPr lang="en-US" sz="1600" b="1" dirty="0">
                <a:solidFill>
                  <a:srgbClr val="151617"/>
                </a:solidFill>
                <a:latin typeface="Montserrat Black" pitchFamily="34" charset="0"/>
                <a:ea typeface="Montserrat Black" pitchFamily="34" charset="-122"/>
                <a:cs typeface="Montserrat Black" pitchFamily="34" charset="-120"/>
              </a:rPr>
              <a:t>Low Engagement Users</a:t>
            </a:r>
            <a:endParaRPr lang="en-US" sz="1600" dirty="0"/>
          </a:p>
        </p:txBody>
      </p:sp>
      <p:sp>
        <p:nvSpPr>
          <p:cNvPr id="15" name="Text 12"/>
          <p:cNvSpPr/>
          <p:nvPr/>
        </p:nvSpPr>
        <p:spPr>
          <a:xfrm>
            <a:off x="6240542" y="3611880"/>
            <a:ext cx="2134314" cy="1837373"/>
          </a:xfrm>
          <a:prstGeom prst="rect">
            <a:avLst/>
          </a:prstGeom>
          <a:noFill/>
          <a:ln/>
        </p:spPr>
        <p:txBody>
          <a:bodyPr wrap="square" lIns="0" tIns="0" rIns="0" bIns="0" rtlCol="0" anchor="t"/>
          <a:lstStyle/>
          <a:p>
            <a:pPr algn="l" indent="0" marL="0">
              <a:lnSpc>
                <a:spcPts val="1800"/>
              </a:lnSpc>
              <a:buNone/>
            </a:pPr>
            <a:r>
              <a:rPr lang="en-US" sz="1300" dirty="0">
                <a:solidFill>
                  <a:srgbClr val="151617"/>
                </a:solidFill>
                <a:latin typeface="Inconsolata" pitchFamily="34" charset="0"/>
                <a:ea typeface="Inconsolata" pitchFamily="34" charset="-122"/>
                <a:cs typeface="Inconsolata" pitchFamily="34" charset="-120"/>
              </a:rPr>
              <a:t>29% sync less than twice weekly with declining activity trends. Early intervention strategies are critical to prevent churn in this at-risk segment within the first 30 days.</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808911" y="977027"/>
            <a:ext cx="1432203" cy="334089"/>
          </a:xfrm>
          <a:prstGeom prst="roundRect">
            <a:avLst>
              <a:gd name="adj" fmla="val 2737"/>
            </a:avLst>
          </a:prstGeom>
          <a:solidFill>
            <a:srgbClr val="E4E6E7"/>
          </a:solidFill>
          <a:ln/>
        </p:spPr>
      </p:sp>
      <p:sp>
        <p:nvSpPr>
          <p:cNvPr id="3" name="Text 1"/>
          <p:cNvSpPr/>
          <p:nvPr/>
        </p:nvSpPr>
        <p:spPr>
          <a:xfrm>
            <a:off x="922020" y="1033582"/>
            <a:ext cx="1205984" cy="220980"/>
          </a:xfrm>
          <a:prstGeom prst="rect">
            <a:avLst/>
          </a:prstGeom>
          <a:noFill/>
          <a:ln/>
        </p:spPr>
        <p:txBody>
          <a:bodyPr wrap="none" lIns="0" tIns="0" rIns="0" bIns="0" rtlCol="0" anchor="t"/>
          <a:lstStyle/>
          <a:p>
            <a:pPr algn="l" indent="0" marL="0">
              <a:lnSpc>
                <a:spcPts val="1700"/>
              </a:lnSpc>
              <a:buNone/>
            </a:pPr>
            <a:r>
              <a:rPr lang="en-US" sz="1150" dirty="0">
                <a:solidFill>
                  <a:srgbClr val="151617"/>
                </a:solidFill>
                <a:latin typeface="Inconsolata" pitchFamily="34" charset="0"/>
                <a:ea typeface="Inconsolata" pitchFamily="34" charset="-122"/>
                <a:cs typeface="Inconsolata" pitchFamily="34" charset="-120"/>
              </a:rPr>
              <a:t>TECHNICAL SKILLS</a:t>
            </a:r>
            <a:endParaRPr lang="en-US" sz="1150" dirty="0"/>
          </a:p>
        </p:txBody>
      </p:sp>
      <p:sp>
        <p:nvSpPr>
          <p:cNvPr id="4" name="Text 2"/>
          <p:cNvSpPr/>
          <p:nvPr/>
        </p:nvSpPr>
        <p:spPr>
          <a:xfrm>
            <a:off x="808911" y="1373743"/>
            <a:ext cx="9560838" cy="589359"/>
          </a:xfrm>
          <a:prstGeom prst="rect">
            <a:avLst/>
          </a:prstGeom>
          <a:noFill/>
          <a:ln/>
        </p:spPr>
        <p:txBody>
          <a:bodyPr wrap="none" lIns="0" tIns="0" rIns="0" bIns="0" rtlCol="0" anchor="t"/>
          <a:lstStyle/>
          <a:p>
            <a:pPr algn="l" indent="0" marL="0">
              <a:lnSpc>
                <a:spcPts val="4600"/>
              </a:lnSpc>
              <a:buNone/>
            </a:pPr>
            <a:r>
              <a:rPr lang="en-US" sz="3700" b="1" dirty="0">
                <a:solidFill>
                  <a:srgbClr val="151617"/>
                </a:solidFill>
                <a:latin typeface="Montserrat Black" pitchFamily="34" charset="0"/>
                <a:ea typeface="Montserrat Black" pitchFamily="34" charset="-122"/>
                <a:cs typeface="Montserrat Black" pitchFamily="34" charset="-120"/>
              </a:rPr>
              <a:t>Analytical Capabilities Demonstrated</a:t>
            </a:r>
            <a:endParaRPr lang="en-US" sz="3700" dirty="0"/>
          </a:p>
        </p:txBody>
      </p:sp>
      <p:sp>
        <p:nvSpPr>
          <p:cNvPr id="5" name="Text 3"/>
          <p:cNvSpPr/>
          <p:nvPr/>
        </p:nvSpPr>
        <p:spPr>
          <a:xfrm>
            <a:off x="808911" y="2754273"/>
            <a:ext cx="2987873" cy="353616"/>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Core Competencies</a:t>
            </a:r>
            <a:endParaRPr lang="en-US" sz="2200" dirty="0"/>
          </a:p>
        </p:txBody>
      </p:sp>
      <p:sp>
        <p:nvSpPr>
          <p:cNvPr id="6" name="Text 4"/>
          <p:cNvSpPr/>
          <p:nvPr/>
        </p:nvSpPr>
        <p:spPr>
          <a:xfrm>
            <a:off x="808911" y="3264575"/>
            <a:ext cx="4255294" cy="3315642"/>
          </a:xfrm>
          <a:prstGeom prst="rect">
            <a:avLst/>
          </a:prstGeom>
          <a:noFill/>
          <a:ln/>
        </p:spPr>
        <p:txBody>
          <a:bodyPr wrap="square" lIns="0" tIns="0" rIns="0" bIns="0" rtlCol="0" anchor="t"/>
          <a:lstStyle/>
          <a:p>
            <a:pPr algn="l" marL="342900" indent="-342900">
              <a:lnSpc>
                <a:spcPts val="2150"/>
              </a:lnSpc>
              <a:buSzPct val="100000"/>
              <a:buChar char="•"/>
            </a:pPr>
            <a:r>
              <a:rPr lang="en-US" sz="1450" b="1" dirty="0">
                <a:solidFill>
                  <a:srgbClr val="151617"/>
                </a:solidFill>
                <a:latin typeface="Inconsolata" pitchFamily="34" charset="0"/>
                <a:ea typeface="Inconsolata" pitchFamily="34" charset="-122"/>
                <a:cs typeface="Inconsolata" pitchFamily="34" charset="-120"/>
              </a:rPr>
              <a:t>Data Cleaning:</a:t>
            </a:r>
            <a:pPr algn="l" indent="0" marL="0">
              <a:lnSpc>
                <a:spcPts val="2150"/>
              </a:lnSpc>
              <a:buNone/>
            </a:pPr>
            <a:r>
              <a:rPr lang="en-US" sz="1450" dirty="0">
                <a:solidFill>
                  <a:srgbClr val="151617"/>
                </a:solidFill>
                <a:latin typeface="Inconsolata" pitchFamily="34" charset="0"/>
                <a:ea typeface="Inconsolata" pitchFamily="34" charset="-122"/>
                <a:cs typeface="Inconsolata" pitchFamily="34" charset="-120"/>
              </a:rPr>
              <a:t> Handled inconsistent formats, null values, and outlier detection across multiple datasets</a:t>
            </a:r>
            <a:endParaRPr lang="en-US" sz="1450" dirty="0"/>
          </a:p>
          <a:p>
            <a:pPr algn="l" marL="342900" indent="-342900">
              <a:lnSpc>
                <a:spcPts val="2150"/>
              </a:lnSpc>
              <a:buSzPct val="100000"/>
              <a:buChar char="•"/>
            </a:pPr>
            <a:r>
              <a:rPr lang="en-US" sz="1450" b="1" dirty="0">
                <a:solidFill>
                  <a:srgbClr val="151617"/>
                </a:solidFill>
                <a:latin typeface="Inconsolata" pitchFamily="34" charset="0"/>
                <a:ea typeface="Inconsolata" pitchFamily="34" charset="-122"/>
                <a:cs typeface="Inconsolata" pitchFamily="34" charset="-120"/>
              </a:rPr>
              <a:t>Data Merging:</a:t>
            </a:r>
            <a:pPr algn="l" indent="0" marL="0">
              <a:lnSpc>
                <a:spcPts val="2150"/>
              </a:lnSpc>
              <a:buNone/>
            </a:pPr>
            <a:r>
              <a:rPr lang="en-US" sz="1450" dirty="0">
                <a:solidFill>
                  <a:srgbClr val="151617"/>
                </a:solidFill>
                <a:latin typeface="Inconsolata" pitchFamily="34" charset="0"/>
                <a:ea typeface="Inconsolata" pitchFamily="34" charset="-122"/>
                <a:cs typeface="Inconsolata" pitchFamily="34" charset="-120"/>
              </a:rPr>
              <a:t> Integrated disparate sources using user IDs and timestamps as keys</a:t>
            </a:r>
            <a:endParaRPr lang="en-US" sz="1450" dirty="0"/>
          </a:p>
          <a:p>
            <a:pPr algn="l" marL="342900" indent="-342900">
              <a:lnSpc>
                <a:spcPts val="2150"/>
              </a:lnSpc>
              <a:buSzPct val="100000"/>
              <a:buChar char="•"/>
            </a:pPr>
            <a:r>
              <a:rPr lang="en-US" sz="1450" b="1" dirty="0">
                <a:solidFill>
                  <a:srgbClr val="151617"/>
                </a:solidFill>
                <a:latin typeface="Inconsolata" pitchFamily="34" charset="0"/>
                <a:ea typeface="Inconsolata" pitchFamily="34" charset="-122"/>
                <a:cs typeface="Inconsolata" pitchFamily="34" charset="-120"/>
              </a:rPr>
              <a:t>Aggregation:</a:t>
            </a:r>
            <a:pPr algn="l" indent="0" marL="0">
              <a:lnSpc>
                <a:spcPts val="2150"/>
              </a:lnSpc>
              <a:buNone/>
            </a:pPr>
            <a:r>
              <a:rPr lang="en-US" sz="1450" dirty="0">
                <a:solidFill>
                  <a:srgbClr val="151617"/>
                </a:solidFill>
                <a:latin typeface="Inconsolata" pitchFamily="34" charset="0"/>
                <a:ea typeface="Inconsolata" pitchFamily="34" charset="-122"/>
                <a:cs typeface="Inconsolata" pitchFamily="34" charset="-120"/>
              </a:rPr>
              <a:t> Created summary statistics at user and temporal levels</a:t>
            </a:r>
            <a:endParaRPr lang="en-US" sz="1450" dirty="0"/>
          </a:p>
          <a:p>
            <a:pPr algn="l" marL="342900" indent="-342900">
              <a:lnSpc>
                <a:spcPts val="2150"/>
              </a:lnSpc>
              <a:buSzPct val="100000"/>
              <a:buChar char="•"/>
            </a:pPr>
            <a:r>
              <a:rPr lang="en-US" sz="1450" b="1" dirty="0">
                <a:solidFill>
                  <a:srgbClr val="151617"/>
                </a:solidFill>
                <a:latin typeface="Inconsolata" pitchFamily="34" charset="0"/>
                <a:ea typeface="Inconsolata" pitchFamily="34" charset="-122"/>
                <a:cs typeface="Inconsolata" pitchFamily="34" charset="-120"/>
              </a:rPr>
              <a:t>Segmentation:</a:t>
            </a:r>
            <a:pPr algn="l" indent="0" marL="0">
              <a:lnSpc>
                <a:spcPts val="2150"/>
              </a:lnSpc>
              <a:buNone/>
            </a:pPr>
            <a:r>
              <a:rPr lang="en-US" sz="1450" dirty="0">
                <a:solidFill>
                  <a:srgbClr val="151617"/>
                </a:solidFill>
                <a:latin typeface="Inconsolata" pitchFamily="34" charset="0"/>
                <a:ea typeface="Inconsolata" pitchFamily="34" charset="-122"/>
                <a:cs typeface="Inconsolata" pitchFamily="34" charset="-120"/>
              </a:rPr>
              <a:t> Applied multi-dimensional clustering to identify user archetypes</a:t>
            </a:r>
            <a:endParaRPr lang="en-US" sz="1450" dirty="0"/>
          </a:p>
          <a:p>
            <a:pPr algn="l" marL="342900" indent="-342900">
              <a:lnSpc>
                <a:spcPts val="2150"/>
              </a:lnSpc>
              <a:buSzPct val="100000"/>
              <a:buChar char="•"/>
            </a:pPr>
            <a:r>
              <a:rPr lang="en-US" sz="1450" b="1" dirty="0">
                <a:solidFill>
                  <a:srgbClr val="151617"/>
                </a:solidFill>
                <a:latin typeface="Inconsolata" pitchFamily="34" charset="0"/>
                <a:ea typeface="Inconsolata" pitchFamily="34" charset="-122"/>
                <a:cs typeface="Inconsolata" pitchFamily="34" charset="-120"/>
              </a:rPr>
              <a:t>Visualization:</a:t>
            </a:r>
            <a:pPr algn="l" indent="0" marL="0">
              <a:lnSpc>
                <a:spcPts val="2150"/>
              </a:lnSpc>
              <a:buNone/>
            </a:pPr>
            <a:r>
              <a:rPr lang="en-US" sz="1450" dirty="0">
                <a:solidFill>
                  <a:srgbClr val="151617"/>
                </a:solidFill>
                <a:latin typeface="Inconsolata" pitchFamily="34" charset="0"/>
                <a:ea typeface="Inconsolata" pitchFamily="34" charset="-122"/>
                <a:cs typeface="Inconsolata" pitchFamily="34" charset="-120"/>
              </a:rPr>
              <a:t> Developed clear, actionable charts to communicate findings</a:t>
            </a:r>
            <a:endParaRPr lang="en-US" sz="1450" dirty="0"/>
          </a:p>
        </p:txBody>
      </p:sp>
      <p:pic>
        <p:nvPicPr>
          <p:cNvPr id="7" name="Image 0" descr="preencoded.png">    </p:cNvPr>
          <p:cNvPicPr>
            <a:picLocks noChangeAspect="1"/>
          </p:cNvPicPr>
          <p:nvPr/>
        </p:nvPicPr>
        <p:blipFill>
          <a:blip r:embed="rId1"/>
          <a:stretch>
            <a:fillRect/>
          </a:stretch>
        </p:blipFill>
        <p:spPr>
          <a:xfrm>
            <a:off x="5531882" y="2374583"/>
            <a:ext cx="8296989" cy="47015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2026-01-31T10:29:07Z</dcterms:created>
  <dcterms:modified xsi:type="dcterms:W3CDTF">2026-01-31T10:29:07Z</dcterms:modified>
</cp:coreProperties>
</file>